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iHFWmseK0C+rwoVJQA1wjOVX6D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da78acb8e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da78acb8e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da78acb8e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a78acb8e6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da78acb8e6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da78acb8e6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a78acb8e6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da78acb8e6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da78acb8e6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a78acb8e6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da78acb8e6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da78acb8e6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dc78d242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ddc78d242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ddc78d2422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a83673c2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da83673c2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da83673c2d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a83673c2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a83673c2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da83673c2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a83673c2d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da83673c2d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da83673c2d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6" name="Google Shape;1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2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2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anoramique avec légende">
  <p:cSld name="Image panoramique avec légen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1" name="Google Shape;8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1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2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légende">
  <p:cSld name="Titre et légend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9" name="Google Shape;8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2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 avec légende">
  <p:cSld name="Citation avec légend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6" name="Google Shape;9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fr-FR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8" name="Google Shape;98;p2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fr-FR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9" name="Google Shape;99;p23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e nom">
  <p:cSld name="Carte nom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6" name="Google Shape;10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4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e nom citation">
  <p:cSld name="Carte nom cita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3" name="Google Shape;11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fr-FR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5" name="Google Shape;115;p2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fr-FR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6" name="Google Shape;116;p25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rai ou faux">
  <p:cSld name="Vrai ou faux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3" name="Google Shape;12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6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1" name="Google Shape;13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7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36" name="Google Shape;136;p2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8" name="Google Shape;13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0" name="Google Shape;3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7" name="Google Shape;3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6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6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4" name="Google Shape;5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0" name="Google Shape;6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5" name="Google Shape;6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9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3" name="Google Shape;7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0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"/>
          <p:cNvSpPr txBox="1"/>
          <p:nvPr>
            <p:ph type="ctrTitle"/>
          </p:nvPr>
        </p:nvSpPr>
        <p:spPr>
          <a:xfrm>
            <a:off x="632651" y="643464"/>
            <a:ext cx="3785181" cy="5571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fr-FR" sz="3800"/>
              <a:t>INITIATION À LA RECHERCHE</a:t>
            </a:r>
            <a:endParaRPr sz="5000"/>
          </a:p>
        </p:txBody>
      </p:sp>
      <p:pic>
        <p:nvPicPr>
          <p:cNvPr descr="Une image contenant texte, Police, capture d’écran, Graphique&#10;&#10;Description générée automatiquement" id="150" name="Google Shape;15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9652" y="748438"/>
            <a:ext cx="1586484" cy="1449718"/>
          </a:xfrm>
          <a:prstGeom prst="roundRect">
            <a:avLst>
              <a:gd fmla="val 10456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descr="Une image contenant Graphique, cercle, graphisme, Police&#10;&#10;Description générée automatiquement" id="151" name="Google Shape;15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6975" y="1032881"/>
            <a:ext cx="1586484" cy="813073"/>
          </a:xfrm>
          <a:prstGeom prst="roundRect">
            <a:avLst>
              <a:gd fmla="val 10456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descr="Une image contenant Police, Graphique, logo, graphisme&#10;&#10;Description générée automatiquement" id="152" name="Google Shape;152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36123" y="1108899"/>
            <a:ext cx="1586484" cy="661035"/>
          </a:xfrm>
          <a:prstGeom prst="roundRect">
            <a:avLst>
              <a:gd fmla="val 10456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sp>
        <p:nvSpPr>
          <p:cNvPr id="153" name="Google Shape;153;p1"/>
          <p:cNvSpPr txBox="1"/>
          <p:nvPr>
            <p:ph idx="1" type="subTitle"/>
          </p:nvPr>
        </p:nvSpPr>
        <p:spPr>
          <a:xfrm>
            <a:off x="4709649" y="2496138"/>
            <a:ext cx="6838885" cy="3718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95250" lvl="0" marL="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fr-FR" sz="1500" cap="none"/>
              <a:t>Session 2023-2024</a:t>
            </a:r>
            <a:endParaRPr sz="1500"/>
          </a:p>
          <a:p>
            <a:pPr indent="-95250" lvl="0" marL="0" rtl="0" algn="l"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fr-FR" sz="1500" cap="none"/>
              <a:t>Réalisé par :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500" cap="none"/>
              <a:t>   </a:t>
            </a:r>
            <a:r>
              <a:rPr lang="fr-FR" sz="1500"/>
              <a:t>-</a:t>
            </a:r>
            <a:r>
              <a:rPr lang="fr-FR" sz="1500" cap="none"/>
              <a:t> </a:t>
            </a:r>
            <a:r>
              <a:rPr lang="fr-FR" sz="1500"/>
              <a:t>Sandy GEHIN </a:t>
            </a:r>
            <a:endParaRPr sz="1500" cap="none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500"/>
              <a:t>   </a:t>
            </a:r>
            <a:r>
              <a:rPr lang="fr-FR" sz="1500" cap="none"/>
              <a:t>- Quentin BELUCHE</a:t>
            </a:r>
            <a:endParaRPr sz="1500"/>
          </a:p>
          <a:p>
            <a:pPr indent="-95250" lvl="0" marL="0" rtl="0" algn="l"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fr-FR" sz="1500" cap="none"/>
              <a:t>Equipe Simbiot :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500" cap="none"/>
              <a:t>   - S. CONTASSOT-VIVIER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500" cap="none"/>
              <a:t>   - A. S</a:t>
            </a:r>
            <a:r>
              <a:rPr lang="fr-FR" sz="1500"/>
              <a:t>AINT-JORE</a:t>
            </a:r>
            <a:endParaRPr sz="1500" cap="none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cap="none"/>
          </a:p>
        </p:txBody>
      </p:sp>
      <p:sp>
        <p:nvSpPr>
          <p:cNvPr id="154" name="Google Shape;154;p1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2da78acb8e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5" y="1921900"/>
            <a:ext cx="5998476" cy="32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da78acb8e6_0_0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273" name="Google Shape;273;g2da78acb8e6_0_0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ZED2 Nuages de points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da78acb8e6_0_0"/>
          <p:cNvSpPr txBox="1"/>
          <p:nvPr/>
        </p:nvSpPr>
        <p:spPr>
          <a:xfrm>
            <a:off x="82625" y="5206350"/>
            <a:ext cx="5998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coloré, capturé à l’écoles des Mines de Nancy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da78acb8e6_0_0"/>
          <p:cNvSpPr txBox="1"/>
          <p:nvPr/>
        </p:nvSpPr>
        <p:spPr>
          <a:xfrm>
            <a:off x="6163597" y="5206350"/>
            <a:ext cx="5962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coloré, capturé à l’écoles des Mines de Nancy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g2da78acb8e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3662" y="1921900"/>
            <a:ext cx="5962279" cy="32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2da78acb8e6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75" y="1101075"/>
            <a:ext cx="4466350" cy="46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da78acb8e6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0200" y="2631550"/>
            <a:ext cx="2885350" cy="30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da78acb8e6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7774" y="1690113"/>
            <a:ext cx="2777500" cy="4022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da78acb8e6_0_15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/>
          </a:p>
        </p:txBody>
      </p:sp>
      <p:sp>
        <p:nvSpPr>
          <p:cNvPr id="286" name="Google Shape;286;g2da78acb8e6_0_15"/>
          <p:cNvSpPr txBox="1"/>
          <p:nvPr/>
        </p:nvSpPr>
        <p:spPr>
          <a:xfrm>
            <a:off x="2634200" y="60375"/>
            <a:ext cx="68244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Kinect Nuages de points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2da78acb8e6_0_15"/>
          <p:cNvSpPr txBox="1"/>
          <p:nvPr/>
        </p:nvSpPr>
        <p:spPr>
          <a:xfrm>
            <a:off x="473800" y="5611200"/>
            <a:ext cx="4418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 de points semi-coloré d’une pièce, capturé dans un des nos appartements.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2da78acb8e6_0_15"/>
          <p:cNvSpPr txBox="1"/>
          <p:nvPr/>
        </p:nvSpPr>
        <p:spPr>
          <a:xfrm>
            <a:off x="5577825" y="5611200"/>
            <a:ext cx="2777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coloré d’une chaise.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da78acb8e6_0_15"/>
          <p:cNvSpPr txBox="1"/>
          <p:nvPr/>
        </p:nvSpPr>
        <p:spPr>
          <a:xfrm>
            <a:off x="8870175" y="5611200"/>
            <a:ext cx="2885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coloré d’un sac à dos.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2da78acb8e6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224" y="2086850"/>
            <a:ext cx="8315543" cy="434992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da78acb8e6_0_9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297" name="Google Shape;297;g2da78acb8e6_0_9"/>
          <p:cNvSpPr txBox="1"/>
          <p:nvPr/>
        </p:nvSpPr>
        <p:spPr>
          <a:xfrm>
            <a:off x="2835900" y="49900"/>
            <a:ext cx="6520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Lidar Nuage de points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2da78acb8e6_0_9"/>
          <p:cNvSpPr txBox="1"/>
          <p:nvPr/>
        </p:nvSpPr>
        <p:spPr>
          <a:xfrm>
            <a:off x="3517650" y="1184800"/>
            <a:ext cx="5156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capturé par le lidar à l’école des Mines de Nancy.</a:t>
            </a:r>
            <a:endParaRPr sz="2300"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71450" lvl="0" marL="28575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4" name="Google Shape;304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/10</a:t>
            </a:r>
            <a:endParaRPr/>
          </a:p>
        </p:txBody>
      </p:sp>
      <p:sp>
        <p:nvSpPr>
          <p:cNvPr id="305" name="Google Shape;305;p8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grpSp>
        <p:nvGrpSpPr>
          <p:cNvPr id="306" name="Google Shape;306;p8"/>
          <p:cNvGrpSpPr/>
          <p:nvPr/>
        </p:nvGrpSpPr>
        <p:grpSpPr>
          <a:xfrm>
            <a:off x="1038893" y="3018131"/>
            <a:ext cx="10109856" cy="3208676"/>
            <a:chOff x="134291" y="612"/>
            <a:chExt cx="10109856" cy="3208676"/>
          </a:xfrm>
        </p:grpSpPr>
        <p:sp>
          <p:nvSpPr>
            <p:cNvPr id="307" name="Google Shape;307;p8"/>
            <p:cNvSpPr/>
            <p:nvPr/>
          </p:nvSpPr>
          <p:spPr>
            <a:xfrm>
              <a:off x="134291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615713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 txBox="1"/>
            <p:nvPr/>
          </p:nvSpPr>
          <p:spPr>
            <a:xfrm>
              <a:off x="696297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fr-FR" sz="3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Exploitation de données 3D, colorimétriques, calibrations, etc (dataset Kitti et module python pykitti).</a:t>
              </a:r>
              <a:endParaRPr b="0" i="0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5429930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5911352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 txBox="1"/>
            <p:nvPr/>
          </p:nvSpPr>
          <p:spPr>
            <a:xfrm>
              <a:off x="5991936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lang="fr-FR" sz="3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Borderlands personnage reconstruction</a:t>
              </a:r>
              <a:endParaRPr b="0" i="0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8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Mises en Œuvre Expérimentales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2da78acb8e6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237" y="1902963"/>
            <a:ext cx="6487499" cy="22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da78acb8e6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0426" y="4588150"/>
            <a:ext cx="8251150" cy="19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da78acb8e6_0_21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322" name="Google Shape;322;g2da78acb8e6_0_21"/>
          <p:cNvSpPr txBox="1"/>
          <p:nvPr/>
        </p:nvSpPr>
        <p:spPr>
          <a:xfrm>
            <a:off x="3037875" y="62975"/>
            <a:ext cx="5884200" cy="11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Kitti Nuage de points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da78acb8e6_0_21"/>
          <p:cNvSpPr txBox="1"/>
          <p:nvPr/>
        </p:nvSpPr>
        <p:spPr>
          <a:xfrm>
            <a:off x="50125" y="2210325"/>
            <a:ext cx="2728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Scène avec l’affichage de la 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profondeur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issue du lidar.</a:t>
            </a:r>
            <a:endParaRPr sz="2300" u="sng"/>
          </a:p>
        </p:txBody>
      </p:sp>
      <p:sp>
        <p:nvSpPr>
          <p:cNvPr id="324" name="Google Shape;324;g2da78acb8e6_0_21"/>
          <p:cNvSpPr txBox="1"/>
          <p:nvPr/>
        </p:nvSpPr>
        <p:spPr>
          <a:xfrm>
            <a:off x="-24275" y="4562800"/>
            <a:ext cx="19947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coloré issu de l’image ci-dessus et du lidar. </a:t>
            </a:r>
            <a:endParaRPr sz="2300" u="sn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dc78d2422_1_0"/>
          <p:cNvSpPr txBox="1"/>
          <p:nvPr>
            <p:ph type="title"/>
          </p:nvPr>
        </p:nvSpPr>
        <p:spPr>
          <a:xfrm>
            <a:off x="4415100" y="0"/>
            <a:ext cx="3361800" cy="107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Borderlands</a:t>
            </a:r>
            <a:endParaRPr sz="4400"/>
          </a:p>
        </p:txBody>
      </p:sp>
      <p:sp>
        <p:nvSpPr>
          <p:cNvPr id="331" name="Google Shape;331;g2ddc78d2422_1_0"/>
          <p:cNvSpPr txBox="1"/>
          <p:nvPr/>
        </p:nvSpPr>
        <p:spPr>
          <a:xfrm>
            <a:off x="6604450" y="1475150"/>
            <a:ext cx="4838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Nuages de points coloré à partir de 7 images RGB.</a:t>
            </a: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ddc78d2422_1_0"/>
          <p:cNvSpPr txBox="1"/>
          <p:nvPr/>
        </p:nvSpPr>
        <p:spPr>
          <a:xfrm>
            <a:off x="1758525" y="1475150"/>
            <a:ext cx="3415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première image RGB utilisée</a:t>
            </a: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g2ddc78d2422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075" y="1975250"/>
            <a:ext cx="2824950" cy="457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ddc78d2422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50" y="1975250"/>
            <a:ext cx="5537976" cy="31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ddc78d2422_1_0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pic>
        <p:nvPicPr>
          <p:cNvPr id="336" name="Google Shape;336;g2ddc78d2422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3869" y="1975250"/>
            <a:ext cx="1499530" cy="451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/10</a:t>
            </a:r>
            <a:endParaRPr/>
          </a:p>
        </p:txBody>
      </p:sp>
      <p:sp>
        <p:nvSpPr>
          <p:cNvPr id="342" name="Google Shape;342;p9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grpSp>
        <p:nvGrpSpPr>
          <p:cNvPr id="343" name="Google Shape;343;p9"/>
          <p:cNvGrpSpPr/>
          <p:nvPr/>
        </p:nvGrpSpPr>
        <p:grpSpPr>
          <a:xfrm>
            <a:off x="216100" y="2844650"/>
            <a:ext cx="11759809" cy="2449347"/>
            <a:chOff x="0" y="524133"/>
            <a:chExt cx="10378439" cy="2161634"/>
          </a:xfrm>
        </p:grpSpPr>
        <p:sp>
          <p:nvSpPr>
            <p:cNvPr id="344" name="Google Shape;344;p9"/>
            <p:cNvSpPr/>
            <p:nvPr/>
          </p:nvSpPr>
          <p:spPr>
            <a:xfrm>
              <a:off x="0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324326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 txBox="1"/>
            <p:nvPr/>
          </p:nvSpPr>
          <p:spPr>
            <a:xfrm>
              <a:off x="378614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 Lidar :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simple, efficace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2400"/>
            </a:p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 ZED2 : tout en un,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imparfait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2400"/>
            </a:p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 Kinect : tout en un, bon marché et efficace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2400"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3567588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3891915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 txBox="1"/>
            <p:nvPr/>
          </p:nvSpPr>
          <p:spPr>
            <a:xfrm>
              <a:off x="3946203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de l’algorithme entre le lidar et une caméra.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7135177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7459503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 txBox="1"/>
            <p:nvPr/>
          </p:nvSpPr>
          <p:spPr>
            <a:xfrm>
              <a:off x="7513791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Placer le lidar et la caméra sur un chien robot comme le spot de Boston Dynamics par exemple.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9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Résultats et Perspectives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 txBox="1"/>
          <p:nvPr>
            <p:ph idx="1" type="body"/>
          </p:nvPr>
        </p:nvSpPr>
        <p:spPr>
          <a:xfrm>
            <a:off x="1030287" y="2099522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2400"/>
              <a:t>MERCI DE VOTRE ATTENTION</a:t>
            </a:r>
            <a:endParaRPr sz="2400"/>
          </a:p>
        </p:txBody>
      </p:sp>
      <p:sp>
        <p:nvSpPr>
          <p:cNvPr id="359" name="Google Shape;359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/10</a:t>
            </a:r>
            <a:endParaRPr/>
          </a:p>
        </p:txBody>
      </p:sp>
      <p:sp>
        <p:nvSpPr>
          <p:cNvPr id="360" name="Google Shape;360;p10"/>
          <p:cNvSpPr txBox="1"/>
          <p:nvPr/>
        </p:nvSpPr>
        <p:spPr>
          <a:xfrm>
            <a:off x="1009494" y="2219577"/>
            <a:ext cx="10173010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</a:t>
            </a:r>
            <a:endParaRPr sz="4400"/>
          </a:p>
        </p:txBody>
      </p:sp>
      <p:sp>
        <p:nvSpPr>
          <p:cNvPr id="361" name="Google Shape;361;p10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 txBox="1"/>
          <p:nvPr>
            <p:ph idx="1" type="body"/>
          </p:nvPr>
        </p:nvSpPr>
        <p:spPr>
          <a:xfrm>
            <a:off x="1030282" y="1604433"/>
            <a:ext cx="10131300" cy="3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-FR" sz="2400"/>
              <a:t>Développement d’un Scanner 3D dense avec couleurs.</a:t>
            </a:r>
            <a:endParaRPr sz="1400"/>
          </a:p>
        </p:txBody>
      </p:sp>
      <p:sp>
        <p:nvSpPr>
          <p:cNvPr id="160" name="Google Shape;160;p2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61" name="Google Shape;161;p2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Sujet</a:t>
            </a:r>
            <a:endParaRPr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grpSp>
        <p:nvGrpSpPr>
          <p:cNvPr id="167" name="Google Shape;167;p3"/>
          <p:cNvGrpSpPr/>
          <p:nvPr/>
        </p:nvGrpSpPr>
        <p:grpSpPr>
          <a:xfrm>
            <a:off x="2009177" y="2362635"/>
            <a:ext cx="8041648" cy="2132719"/>
            <a:chOff x="2088989" y="626110"/>
            <a:chExt cx="8041648" cy="2132719"/>
          </a:xfrm>
        </p:grpSpPr>
        <p:sp>
          <p:nvSpPr>
            <p:cNvPr id="168" name="Google Shape;168;p3"/>
            <p:cNvSpPr/>
            <p:nvPr/>
          </p:nvSpPr>
          <p:spPr>
            <a:xfrm>
              <a:off x="2435408" y="626110"/>
              <a:ext cx="1084200" cy="10842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666687" y="857239"/>
              <a:ext cx="621900" cy="621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 txBox="1"/>
            <p:nvPr/>
          </p:nvSpPr>
          <p:spPr>
            <a:xfrm>
              <a:off x="2088989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CONTEXTE &amp; OBJECTIFS</a:t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523682" y="626110"/>
              <a:ext cx="1084200" cy="10842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754711" y="857139"/>
              <a:ext cx="621900" cy="621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177138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 txBox="1"/>
            <p:nvPr/>
          </p:nvSpPr>
          <p:spPr>
            <a:xfrm>
              <a:off x="4177138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ÉTUDE</a:t>
              </a:r>
              <a:r>
                <a:rPr lang="fr-F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BIBLIOGRAPHIQUES</a:t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611831" y="626110"/>
              <a:ext cx="1084200" cy="10842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265287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 txBox="1"/>
            <p:nvPr/>
          </p:nvSpPr>
          <p:spPr>
            <a:xfrm>
              <a:off x="6265287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MISE</a:t>
              </a:r>
              <a:r>
                <a:rPr lang="fr-F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EN ŒUVRE EXPÉRIMENTALES</a:t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8699981" y="626110"/>
              <a:ext cx="1084200" cy="10842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931010" y="857139"/>
              <a:ext cx="621900" cy="621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353437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 txBox="1"/>
            <p:nvPr/>
          </p:nvSpPr>
          <p:spPr>
            <a:xfrm>
              <a:off x="8353437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RÉSULTATS ET PERSPECTIVES</a:t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842987" y="857139"/>
              <a:ext cx="621900" cy="621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3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</a:t>
            </a:r>
            <a:endParaRPr sz="4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71450" lvl="0" marL="28575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9" name="Google Shape;189;p4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0" i="0" lang="fr-FR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Contexte &amp; Objectifs</a:t>
            </a:r>
            <a:endParaRPr sz="4400"/>
          </a:p>
        </p:txBody>
      </p:sp>
      <p:sp>
        <p:nvSpPr>
          <p:cNvPr id="190" name="Google Shape;190;p4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grpSp>
        <p:nvGrpSpPr>
          <p:cNvPr id="191" name="Google Shape;191;p4"/>
          <p:cNvGrpSpPr/>
          <p:nvPr/>
        </p:nvGrpSpPr>
        <p:grpSpPr>
          <a:xfrm>
            <a:off x="1041068" y="2762856"/>
            <a:ext cx="10109856" cy="3208676"/>
            <a:chOff x="134291" y="612"/>
            <a:chExt cx="10109856" cy="3208676"/>
          </a:xfrm>
        </p:grpSpPr>
        <p:sp>
          <p:nvSpPr>
            <p:cNvPr id="192" name="Google Shape;192;p4"/>
            <p:cNvSpPr/>
            <p:nvPr/>
          </p:nvSpPr>
          <p:spPr>
            <a:xfrm>
              <a:off x="134291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615713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0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 txBox="1"/>
            <p:nvPr/>
          </p:nvSpPr>
          <p:spPr>
            <a:xfrm>
              <a:off x="696297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Intégration 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ans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système NAPS et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du robot quadrupède SPOT.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5429930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5911352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0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 txBox="1"/>
            <p:nvPr/>
          </p:nvSpPr>
          <p:spPr>
            <a:xfrm>
              <a:off x="5991936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Objectifs du projet :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Colorier un nuage de point 3D à partir d’une photo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2da83673c2d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475" y="952987"/>
            <a:ext cx="6190032" cy="49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da83673c2d_0_13"/>
          <p:cNvSpPr txBox="1"/>
          <p:nvPr/>
        </p:nvSpPr>
        <p:spPr>
          <a:xfrm>
            <a:off x="2870238" y="408950"/>
            <a:ext cx="58785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d’un </a:t>
            </a: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chien</a:t>
            </a: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robot “Spot” à l’écoles des Mines de Nancy.</a:t>
            </a:r>
            <a:endParaRPr sz="15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da83673c2d_0_13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206" name="Google Shape;206;g2da83673c2d_0_13"/>
          <p:cNvSpPr txBox="1"/>
          <p:nvPr/>
        </p:nvSpPr>
        <p:spPr>
          <a:xfrm>
            <a:off x="2651050" y="5905025"/>
            <a:ext cx="578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 : https://www.vosgesmatin.fr/science-et-technologie/2020/09/29/mines-nancy-adopte-scar-le-chien-robot-aux-capacites-inouies-ywfu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71450" lvl="0" marL="28575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2" name="Google Shape;212;p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/10</a:t>
            </a:r>
            <a:endParaRPr/>
          </a:p>
        </p:txBody>
      </p:sp>
      <p:sp>
        <p:nvSpPr>
          <p:cNvPr id="213" name="Google Shape;213;p6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grpSp>
        <p:nvGrpSpPr>
          <p:cNvPr id="214" name="Google Shape;214;p6"/>
          <p:cNvGrpSpPr/>
          <p:nvPr/>
        </p:nvGrpSpPr>
        <p:grpSpPr>
          <a:xfrm>
            <a:off x="1038893" y="3018131"/>
            <a:ext cx="10109856" cy="3208676"/>
            <a:chOff x="134291" y="612"/>
            <a:chExt cx="10109856" cy="3208676"/>
          </a:xfrm>
        </p:grpSpPr>
        <p:sp>
          <p:nvSpPr>
            <p:cNvPr id="215" name="Google Shape;215;p6"/>
            <p:cNvSpPr/>
            <p:nvPr/>
          </p:nvSpPr>
          <p:spPr>
            <a:xfrm>
              <a:off x="134291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615713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0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 txBox="1"/>
            <p:nvPr/>
          </p:nvSpPr>
          <p:spPr>
            <a:xfrm>
              <a:off x="696297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Étude bibliographique sur les différentes méthodes de capture 3D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5429930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5911352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0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 txBox="1"/>
            <p:nvPr/>
          </p:nvSpPr>
          <p:spPr>
            <a:xfrm>
              <a:off x="5991936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Étude bibliographique sur le coloriage de points 3D avec une caméra.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6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Études Bibliographiques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2da83673c2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75" y="3607475"/>
            <a:ext cx="4569700" cy="29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da83673c2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6912" y="129175"/>
            <a:ext cx="6585075" cy="25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da83673c2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6317" y="3607475"/>
            <a:ext cx="4778683" cy="29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da83673c2d_0_0"/>
          <p:cNvSpPr txBox="1"/>
          <p:nvPr/>
        </p:nvSpPr>
        <p:spPr>
          <a:xfrm>
            <a:off x="8186713" y="2974538"/>
            <a:ext cx="26379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Lumière structurée</a:t>
            </a:r>
            <a:endParaRPr b="1"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2da83673c2d_0_0"/>
          <p:cNvSpPr txBox="1"/>
          <p:nvPr/>
        </p:nvSpPr>
        <p:spPr>
          <a:xfrm>
            <a:off x="327200" y="1043537"/>
            <a:ext cx="20697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Balayage Laser</a:t>
            </a:r>
            <a:endParaRPr b="1"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2da83673c2d_0_0"/>
          <p:cNvSpPr txBox="1"/>
          <p:nvPr/>
        </p:nvSpPr>
        <p:spPr>
          <a:xfrm>
            <a:off x="1582925" y="2974538"/>
            <a:ext cx="1831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Stéréovision</a:t>
            </a:r>
            <a:endParaRPr b="1"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2da83673c2d_0_0"/>
          <p:cNvSpPr txBox="1"/>
          <p:nvPr/>
        </p:nvSpPr>
        <p:spPr>
          <a:xfrm>
            <a:off x="117575" y="6553625"/>
            <a:ext cx="5691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https://www.researchgate.net/figure/Human-eyes-perceive-differences-d-in-the-relative-horizontal-position-of-objects-which_fig4_361755243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da83673c2d_0_0"/>
          <p:cNvSpPr txBox="1"/>
          <p:nvPr/>
        </p:nvSpPr>
        <p:spPr>
          <a:xfrm>
            <a:off x="7052900" y="6553625"/>
            <a:ext cx="5691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https://www.researchgate.net/figure/Principle-of-structured-lightMoviMED-2018_fig3_358090768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da83673c2d_0_0"/>
          <p:cNvSpPr txBox="1"/>
          <p:nvPr/>
        </p:nvSpPr>
        <p:spPr>
          <a:xfrm>
            <a:off x="2324400" y="2657200"/>
            <a:ext cx="5691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https://bitfab.io/blog/types-of-3d-scanning/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da83673c2d_0_0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2da83673c2d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562" y="751375"/>
            <a:ext cx="7618333" cy="27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da83673c2d_2_0"/>
          <p:cNvSpPr txBox="1"/>
          <p:nvPr/>
        </p:nvSpPr>
        <p:spPr>
          <a:xfrm>
            <a:off x="9649900" y="3250600"/>
            <a:ext cx="2357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 : https://stanford.edu/~rqi/frustum-pointnets/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2da83673c2d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0300" y="3703225"/>
            <a:ext cx="5040850" cy="27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da83673c2d_2_0"/>
          <p:cNvSpPr txBox="1"/>
          <p:nvPr/>
        </p:nvSpPr>
        <p:spPr>
          <a:xfrm>
            <a:off x="8361150" y="6202450"/>
            <a:ext cx="2810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 : https://www.nature.com/articles/s41598-023-34479-z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da83673c2d_2_0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247" name="Google Shape;247;g2da83673c2d_2_0"/>
          <p:cNvSpPr txBox="1"/>
          <p:nvPr/>
        </p:nvSpPr>
        <p:spPr>
          <a:xfrm>
            <a:off x="3147900" y="101075"/>
            <a:ext cx="5896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assage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d’une image 2D en un nuage de points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da83673c2d_2_0"/>
          <p:cNvSpPr txBox="1"/>
          <p:nvPr/>
        </p:nvSpPr>
        <p:spPr>
          <a:xfrm>
            <a:off x="49100" y="4934588"/>
            <a:ext cx="3271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assage d’une scène 2D à un nuage de points coloré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/10</a:t>
            </a:r>
            <a:endParaRPr/>
          </a:p>
        </p:txBody>
      </p:sp>
      <p:sp>
        <p:nvSpPr>
          <p:cNvPr id="254" name="Google Shape;254;p7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grpSp>
        <p:nvGrpSpPr>
          <p:cNvPr id="255" name="Google Shape;255;p7"/>
          <p:cNvGrpSpPr/>
          <p:nvPr/>
        </p:nvGrpSpPr>
        <p:grpSpPr>
          <a:xfrm>
            <a:off x="906780" y="3132351"/>
            <a:ext cx="10378439" cy="2161634"/>
            <a:chOff x="0" y="524133"/>
            <a:chExt cx="10378439" cy="2161634"/>
          </a:xfrm>
        </p:grpSpPr>
        <p:sp>
          <p:nvSpPr>
            <p:cNvPr id="256" name="Google Shape;256;p7"/>
            <p:cNvSpPr/>
            <p:nvPr/>
          </p:nvSpPr>
          <p:spPr>
            <a:xfrm>
              <a:off x="0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324326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7"/>
            <p:cNvSpPr txBox="1"/>
            <p:nvPr/>
          </p:nvSpPr>
          <p:spPr>
            <a:xfrm>
              <a:off x="378614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Expérimentations avec la caméra Stereolabs ZED2.</a:t>
              </a:r>
              <a:endParaRPr sz="2400"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3567588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3891915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 txBox="1"/>
            <p:nvPr/>
          </p:nvSpPr>
          <p:spPr>
            <a:xfrm>
              <a:off x="3946203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Expérimentations avec le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dar Velodyne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uck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ite.</a:t>
              </a:r>
              <a:endParaRPr sz="2400"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7135177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7459503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 txBox="1"/>
            <p:nvPr/>
          </p:nvSpPr>
          <p:spPr>
            <a:xfrm>
              <a:off x="7513791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Expérimentations avec la Microsoft Kinect V1.</a:t>
              </a:r>
              <a:endParaRPr sz="2400"/>
            </a:p>
          </p:txBody>
        </p:sp>
      </p:grpSp>
      <p:sp>
        <p:nvSpPr>
          <p:cNvPr id="265" name="Google Shape;265;p7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Mises en Œuvre Expérimentales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éleste">
  <a:themeElements>
    <a:clrScheme name="Céleste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2024-01-11T13:52:00Z</dcterms:created>
  <dc:creator>quentin beluche</dc:creator>
</cp:coreProperties>
</file>